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Nanum Gothic"/>
      <p:regular r:id="rId25"/>
      <p:bold r:id="rId26"/>
    </p:embeddedFont>
    <p:embeddedFont>
      <p:font typeface="Nanum Myeongj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anumGothic-bold.fntdata"/><Relationship Id="rId25" Type="http://schemas.openxmlformats.org/officeDocument/2006/relationships/font" Target="fonts/NanumGothic-regular.fntdata"/><Relationship Id="rId28" Type="http://schemas.openxmlformats.org/officeDocument/2006/relationships/font" Target="fonts/NanumMyeongjo-bold.fntdata"/><Relationship Id="rId27" Type="http://schemas.openxmlformats.org/officeDocument/2006/relationships/font" Target="fonts/NanumMyeongj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i.imgur.com/CbEbAmk.png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i.imgur.com/EyqUwRO.png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cs.stir.ac.uk/courses/ITNP4B/lectures/kms/2-Perceptrons.pdf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atsgo.github.io/deep%20learning/2017/04/25/representationlearning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53df63a7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53df63a7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bfa8e84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bfa8e84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c9ea7afb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adc9ea7afb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d3fea93b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d3fea93b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### optimizer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* SGD (Stochastic Gradient Descent): 확률적으로 선택한 데이터로 경사를 계산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* Momentum: SGD에서 계산된 gradient에 한 스텝 전의 gradient를 일정한 %만큼 반영합니다. 관성 모멘트와 같은 효과, local minima를 더 빨리 탈출 (SGD()의  매개변수로 momentum=을 지정)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* Adagrad: Ada(adaptive) learning rate를 줄여가며(정규화) 계산합니다(adaptive gradient)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* RMSprop: 모든 경사를 더하는 대신 지수이동평균(EMA)을 사용한다(가까운 과거를 더 많이 반영) (Root Mean Square Propagation)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* Adadelta: Adagrad 보정하여 너무 작게되는 것을 방지합니다 (Adagrad가 더 좋은 경우도 많다)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* Adam: Adagrad와 비슷, RMSprop + Momentum, 경사에도 지수이동평균 적용 (많이 사용)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# Optimizer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보폭의 크기와 방향의 문제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&lt;img width="80%" src="https://i.imgur.com/NsT2pEE.gif" &gt;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@하용호  https://www.slideshare.net/yongho/ss-79607172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c12dd299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c12dd299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시그모이드 함수 2가지 문제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입력의 절대값이 크게 되면 0이나 1로 수렴, 그래디언트를 소멸(kill)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Not zero-centered.  시그모이드 함수는 항상 양수를 출력, 출력의 가중치 합이 입력의 가중치 합보다 커질 가능성(=편향 이동 bias shift), 활성화 함수의 출력이 0이나 1로 수렴 (그래디언트 소실)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0f515aa2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90f515aa2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adc9ea7afb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adc9ea7afb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https://i.imgur.com/R7dvuHD.jpg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dc9ea7afb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adc9ea7afb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hlinkClick r:id="rId2"/>
              </a:rPr>
              <a:t>https://i.imgur.com/CbEbAmk.png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https://i.imgur.com/c6Av3NM.png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adc9ea7afb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adc9ea7afb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hlinkClick r:id="rId2"/>
              </a:rPr>
              <a:t>https://i.imgur.com/EyqUwRO.png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https://i.imgur.com/6ObIrO4.png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bfa8e840e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bfa8e840e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dc9ea7afb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dc9ea7af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53df63a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853df63a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bc98f094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bc98f094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bc98f094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bc98f094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hlinkClick r:id="rId2"/>
              </a:rPr>
              <a:t>http://www.cs.stir.ac.uk/courses/ITNP4B/lectures/kms/2-Perceptrons.pdf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d2b3d8b4f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d2b3d8b4f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hlinkClick r:id="rId2"/>
              </a:rPr>
              <a:t>https://ratsgo.github.io/deep%20learning/2017/04/25/representationlearning/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dc9ea7af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dc9ea7af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bfa8e840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bfa8e840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dc9ea7a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dc9ea7a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dc9ea7af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dc9ea7af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98825" y="867800"/>
            <a:ext cx="8733600" cy="40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8825" y="867800"/>
            <a:ext cx="87336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gif"/><Relationship Id="rId4" Type="http://schemas.openxmlformats.org/officeDocument/2006/relationships/image" Target="../media/image25.gif"/><Relationship Id="rId5" Type="http://schemas.openxmlformats.org/officeDocument/2006/relationships/image" Target="../media/image19.png"/><Relationship Id="rId6" Type="http://schemas.openxmlformats.org/officeDocument/2006/relationships/hyperlink" Target="https://alykhantejani.github.io/a-brief-introduction-to-gradient-descent/" TargetMode="External"/><Relationship Id="rId7" Type="http://schemas.openxmlformats.org/officeDocument/2006/relationships/image" Target="../media/image23.png"/><Relationship Id="rId8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hyperlink" Target="http://bit.ly/2QAKrPK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slideshare.net/yongho/ss-79607172" TargetMode="External"/><Relationship Id="rId4" Type="http://schemas.openxmlformats.org/officeDocument/2006/relationships/image" Target="../media/image39.gif"/><Relationship Id="rId5" Type="http://schemas.openxmlformats.org/officeDocument/2006/relationships/image" Target="../media/image21.png"/><Relationship Id="rId6" Type="http://schemas.openxmlformats.org/officeDocument/2006/relationships/image" Target="../media/image34.gif"/><Relationship Id="rId7" Type="http://schemas.openxmlformats.org/officeDocument/2006/relationships/hyperlink" Target="https://ruder.io/optimizing-gradient-descent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28.png"/><Relationship Id="rId5" Type="http://schemas.openxmlformats.org/officeDocument/2006/relationships/image" Target="../media/image3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Relationship Id="rId4" Type="http://schemas.openxmlformats.org/officeDocument/2006/relationships/image" Target="../media/image3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Relationship Id="rId4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0.png"/><Relationship Id="rId4" Type="http://schemas.openxmlformats.org/officeDocument/2006/relationships/image" Target="../media/image38.png"/><Relationship Id="rId5" Type="http://schemas.openxmlformats.org/officeDocument/2006/relationships/image" Target="../media/image30.png"/><Relationship Id="rId6" Type="http://schemas.openxmlformats.org/officeDocument/2006/relationships/image" Target="../media/image37.png"/><Relationship Id="rId7" Type="http://schemas.openxmlformats.org/officeDocument/2006/relationships/image" Target="../media/image42.png"/><Relationship Id="rId8" Type="http://schemas.openxmlformats.org/officeDocument/2006/relationships/image" Target="../media/image4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hyperlink" Target="https://hadrienj.github.io/posts/Deep-Learning-Book-Series-2.1-Scalars-Vectors-Matrices-and-Tensor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hyperlink" Target="http://bit.ly/2Zaijqz" TargetMode="External"/><Relationship Id="rId5" Type="http://schemas.openxmlformats.org/officeDocument/2006/relationships/image" Target="../media/image4.png"/><Relationship Id="rId6" Type="http://schemas.openxmlformats.org/officeDocument/2006/relationships/hyperlink" Target="https://en.wikipedia.org/wiki/Perceptron" TargetMode="External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hyperlink" Target="http://bit.ly/2PLnzhi" TargetMode="External"/><Relationship Id="rId5" Type="http://schemas.openxmlformats.org/officeDocument/2006/relationships/hyperlink" Target="http://bit.ly/2MhOyi2" TargetMode="External"/><Relationship Id="rId6" Type="http://schemas.openxmlformats.org/officeDocument/2006/relationships/image" Target="../media/image36.png"/><Relationship Id="rId7" Type="http://schemas.openxmlformats.org/officeDocument/2006/relationships/hyperlink" Target="https://youtu.be/kNPGXgzxoHw" TargetMode="External"/><Relationship Id="rId8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Feature_(machine_learning)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hyperlink" Target="http://bit.ly/2Qcycsg" TargetMode="External"/><Relationship Id="rId7" Type="http://schemas.openxmlformats.org/officeDocument/2006/relationships/image" Target="../media/image18.png"/><Relationship Id="rId8" Type="http://schemas.openxmlformats.org/officeDocument/2006/relationships/hyperlink" Target="http://bit.ly/2EJrOUi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9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Relationship Id="rId7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anum Myeongjo"/>
                <a:ea typeface="Nanum Myeongjo"/>
                <a:cs typeface="Nanum Myeongjo"/>
                <a:sym typeface="Nanum Myeongjo"/>
              </a:rPr>
              <a:t>머신러닝 딥러닝 핵심 개념</a:t>
            </a:r>
            <a:endParaRPr b="1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3714475"/>
            <a:ext cx="8520600" cy="10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>
                <a:solidFill>
                  <a:srgbClr val="595959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이승준  </a:t>
            </a:r>
            <a:endParaRPr sz="2200">
              <a:solidFill>
                <a:srgbClr val="595959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595959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FinanceData.KR 2021-2024</a:t>
            </a:r>
            <a:endParaRPr b="1" sz="1700">
              <a:solidFill>
                <a:srgbClr val="595959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0556" y="178700"/>
            <a:ext cx="2033844" cy="41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2"/>
          <p:cNvPicPr preferRelativeResize="0"/>
          <p:nvPr/>
        </p:nvPicPr>
        <p:blipFill rotWithShape="1">
          <a:blip r:embed="rId3">
            <a:alphaModFix/>
          </a:blip>
          <a:srcRect b="0" l="0" r="6410" t="0"/>
          <a:stretch/>
        </p:blipFill>
        <p:spPr>
          <a:xfrm>
            <a:off x="4377874" y="624675"/>
            <a:ext cx="4642376" cy="20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7750" y="3011950"/>
            <a:ext cx="4218725" cy="165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375" y="1715125"/>
            <a:ext cx="4434676" cy="260254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2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Gradient descent</a:t>
            </a:r>
            <a:endParaRPr/>
          </a:p>
        </p:txBody>
      </p:sp>
      <p:sp>
        <p:nvSpPr>
          <p:cNvPr id="156" name="Google Shape;156;p22"/>
          <p:cNvSpPr txBox="1"/>
          <p:nvPr/>
        </p:nvSpPr>
        <p:spPr>
          <a:xfrm>
            <a:off x="4756150" y="4703825"/>
            <a:ext cx="43095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hlink"/>
                </a:solidFill>
                <a:hlinkClick r:id="rId6"/>
              </a:rPr>
              <a:t>https://alykhantejani.github.io/a-brief-introduction-to-gradient-descent/</a:t>
            </a:r>
            <a:endParaRPr sz="800"/>
          </a:p>
        </p:txBody>
      </p:sp>
      <p:pic>
        <p:nvPicPr>
          <p:cNvPr descr="cost(W,b)=\frac { 1 }{ 2m } \sum _{i=1}^{m}{ { (H(x_i)-y_i })^{2}}" id="157" name="Google Shape;157;p22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0050" y="896600"/>
            <a:ext cx="3449726" cy="3210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 := W - \alpha \frac{\partial}{\partial W} cost(W) " id="158" name="Google Shape;158;p22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17791" y="1326414"/>
            <a:ext cx="2174232" cy="321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Learning rate</a:t>
            </a:r>
            <a:endParaRPr b="1"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251" y="994524"/>
            <a:ext cx="7274400" cy="18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875" y="3259250"/>
            <a:ext cx="4285601" cy="159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3"/>
          <p:cNvSpPr txBox="1"/>
          <p:nvPr/>
        </p:nvSpPr>
        <p:spPr>
          <a:xfrm>
            <a:off x="7803650" y="2660025"/>
            <a:ext cx="101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 u="sng">
                <a:solidFill>
                  <a:schemeClr val="hlink"/>
                </a:solidFill>
                <a:hlinkClick r:id="rId5"/>
              </a:rPr>
              <a:t>http://bit.ly/2QAKrPK</a:t>
            </a:r>
            <a:r>
              <a:rPr lang="ko" sz="700"/>
              <a:t> </a:t>
            </a:r>
            <a:endParaRPr sz="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Optimizer</a:t>
            </a:r>
            <a:endParaRPr b="1"/>
          </a:p>
        </p:txBody>
      </p:sp>
      <p:sp>
        <p:nvSpPr>
          <p:cNvPr id="172" name="Google Shape;172;p24"/>
          <p:cNvSpPr txBox="1"/>
          <p:nvPr/>
        </p:nvSpPr>
        <p:spPr>
          <a:xfrm>
            <a:off x="311700" y="4715675"/>
            <a:ext cx="41640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3"/>
              </a:rPr>
              <a:t>https://www.slideshare.net/yongho/ss-79607172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0750" y="134850"/>
            <a:ext cx="3000000" cy="2322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9300" y="789125"/>
            <a:ext cx="6336100" cy="310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4" title="SGD without momentum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5550" y="2639630"/>
            <a:ext cx="2632749" cy="203824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4"/>
          <p:cNvSpPr/>
          <p:nvPr/>
        </p:nvSpPr>
        <p:spPr>
          <a:xfrm>
            <a:off x="2436875" y="216450"/>
            <a:ext cx="4822500" cy="467400"/>
          </a:xfrm>
          <a:prstGeom prst="wedgeRoundRectCallout">
            <a:avLst>
              <a:gd fmla="val -60807" name="adj1"/>
              <a:gd fmla="val -239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최저점을 찾기 위한 </a:t>
            </a: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스텝의 방향과 크기를 결정하는 방법들</a:t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77" name="Google Shape;177;p24"/>
          <p:cNvSpPr txBox="1"/>
          <p:nvPr/>
        </p:nvSpPr>
        <p:spPr>
          <a:xfrm>
            <a:off x="6030750" y="4677875"/>
            <a:ext cx="30000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u="sng">
                <a:solidFill>
                  <a:schemeClr val="hlink"/>
                </a:solidFill>
                <a:hlinkClick r:id="rId7"/>
              </a:rPr>
              <a:t>https://ruder.io/optimizing-gradient-descent/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Back propagation</a:t>
            </a:r>
            <a:endParaRPr b="1"/>
          </a:p>
        </p:txBody>
      </p:sp>
      <p:pic>
        <p:nvPicPr>
          <p:cNvPr id="183" name="Google Shape;183;p25"/>
          <p:cNvPicPr preferRelativeResize="0"/>
          <p:nvPr/>
        </p:nvPicPr>
        <p:blipFill rotWithShape="1">
          <a:blip r:embed="rId3">
            <a:alphaModFix/>
          </a:blip>
          <a:srcRect b="0" l="0" r="0" t="29007"/>
          <a:stretch/>
        </p:blipFill>
        <p:spPr>
          <a:xfrm>
            <a:off x="129375" y="1067825"/>
            <a:ext cx="8811300" cy="290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5"/>
          <p:cNvPicPr preferRelativeResize="0"/>
          <p:nvPr/>
        </p:nvPicPr>
        <p:blipFill rotWithShape="1">
          <a:blip r:embed="rId3">
            <a:alphaModFix/>
          </a:blip>
          <a:srcRect b="72276" l="0" r="0" t="17131"/>
          <a:stretch/>
        </p:blipFill>
        <p:spPr>
          <a:xfrm>
            <a:off x="5152750" y="4532150"/>
            <a:ext cx="3317525" cy="16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Vanishing</a:t>
            </a:r>
            <a:r>
              <a:rPr b="1" lang="ko" sz="2400"/>
              <a:t> Gradient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25" y="867800"/>
            <a:ext cx="5391524" cy="288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7800" y="264125"/>
            <a:ext cx="2012325" cy="14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5700" y="2802100"/>
            <a:ext cx="2269523" cy="134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 txBox="1"/>
          <p:nvPr/>
        </p:nvSpPr>
        <p:spPr>
          <a:xfrm>
            <a:off x="5841822" y="4278025"/>
            <a:ext cx="24162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ReLU</a:t>
            </a:r>
            <a:r>
              <a:rPr lang="ko"/>
              <a:t> (Rectified Linear Unit)</a:t>
            </a:r>
            <a:endParaRPr/>
          </a:p>
        </p:txBody>
      </p:sp>
      <p:sp>
        <p:nvSpPr>
          <p:cNvPr id="194" name="Google Shape;194;p26"/>
          <p:cNvSpPr txBox="1"/>
          <p:nvPr/>
        </p:nvSpPr>
        <p:spPr>
          <a:xfrm>
            <a:off x="5825688" y="1638000"/>
            <a:ext cx="3077700" cy="7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/>
              <a:t>Sigmoid Problems</a:t>
            </a:r>
            <a:endParaRPr b="1" sz="1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1. </a:t>
            </a:r>
            <a:r>
              <a:rPr b="1" lang="ko" sz="1200"/>
              <a:t>saturated</a:t>
            </a:r>
            <a:r>
              <a:rPr lang="ko" sz="1200"/>
              <a:t>:</a:t>
            </a:r>
            <a:r>
              <a:rPr lang="ko" sz="1200">
                <a:solidFill>
                  <a:schemeClr val="dk1"/>
                </a:solidFill>
              </a:rPr>
              <a:t> Gradient Kill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2. </a:t>
            </a:r>
            <a:r>
              <a:rPr b="1" lang="ko" sz="1200">
                <a:solidFill>
                  <a:schemeClr val="dk1"/>
                </a:solidFill>
              </a:rPr>
              <a:t>Not zero-centered</a:t>
            </a:r>
            <a:r>
              <a:rPr lang="ko" sz="1200">
                <a:solidFill>
                  <a:schemeClr val="dk1"/>
                </a:solidFill>
              </a:rPr>
              <a:t>: Slow Performance</a:t>
            </a:r>
            <a:r>
              <a:rPr lang="ko" sz="1200"/>
              <a:t>  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Epoch, Batch size, Iterations</a:t>
            </a:r>
            <a:endParaRPr/>
          </a:p>
        </p:txBody>
      </p:sp>
      <p:pic>
        <p:nvPicPr>
          <p:cNvPr id="200" name="Google Shape;2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850" y="846988"/>
            <a:ext cx="4074875" cy="4135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Train, Test, Validation</a:t>
            </a:r>
            <a:endParaRPr/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975" y="1649300"/>
            <a:ext cx="2903649" cy="1660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8925" y="1649300"/>
            <a:ext cx="5404052" cy="2203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8"/>
          <p:cNvSpPr txBox="1"/>
          <p:nvPr>
            <p:ph idx="1" type="body"/>
          </p:nvPr>
        </p:nvSpPr>
        <p:spPr>
          <a:xfrm>
            <a:off x="149775" y="1041100"/>
            <a:ext cx="2255400" cy="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Train-Test Split</a:t>
            </a:r>
            <a:endParaRPr/>
          </a:p>
        </p:txBody>
      </p:sp>
      <p:sp>
        <p:nvSpPr>
          <p:cNvPr id="209" name="Google Shape;209;p28"/>
          <p:cNvSpPr txBox="1"/>
          <p:nvPr>
            <p:ph idx="1" type="body"/>
          </p:nvPr>
        </p:nvSpPr>
        <p:spPr>
          <a:xfrm>
            <a:off x="3244125" y="1041100"/>
            <a:ext cx="2255400" cy="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Validation</a:t>
            </a:r>
            <a:r>
              <a:rPr lang="ko"/>
              <a:t> Split</a:t>
            </a:r>
            <a:endParaRPr/>
          </a:p>
        </p:txBody>
      </p:sp>
      <p:sp>
        <p:nvSpPr>
          <p:cNvPr id="210" name="Google Shape;210;p28"/>
          <p:cNvSpPr/>
          <p:nvPr/>
        </p:nvSpPr>
        <p:spPr>
          <a:xfrm rot="1971">
            <a:off x="1719375" y="3240151"/>
            <a:ext cx="1569600" cy="377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Label and Class Probability</a:t>
            </a:r>
            <a:endParaRPr/>
          </a:p>
        </p:txBody>
      </p:sp>
      <p:sp>
        <p:nvSpPr>
          <p:cNvPr id="216" name="Google Shape;216;p29"/>
          <p:cNvSpPr txBox="1"/>
          <p:nvPr>
            <p:ph idx="1" type="body"/>
          </p:nvPr>
        </p:nvSpPr>
        <p:spPr>
          <a:xfrm>
            <a:off x="98825" y="867800"/>
            <a:ext cx="8733600" cy="40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27" y="867800"/>
            <a:ext cx="5095423" cy="409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600" y="1191674"/>
            <a:ext cx="3674825" cy="188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oftmax에 대한 이미지 검색결과" id="223" name="Google Shape;223;p30"/>
          <p:cNvPicPr preferRelativeResize="0"/>
          <p:nvPr/>
        </p:nvPicPr>
        <p:blipFill rotWithShape="1">
          <a:blip r:embed="rId3">
            <a:alphaModFix/>
          </a:blip>
          <a:srcRect b="9721" l="21679" r="0" t="12505"/>
          <a:stretch/>
        </p:blipFill>
        <p:spPr>
          <a:xfrm>
            <a:off x="1021225" y="1356075"/>
            <a:ext cx="3595601" cy="198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0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Softmax </a:t>
            </a:r>
            <a:r>
              <a:rPr b="1" lang="ko"/>
              <a:t>Cross-Entropy</a:t>
            </a:r>
            <a:endParaRPr b="1"/>
          </a:p>
        </p:txBody>
      </p:sp>
      <p:sp>
        <p:nvSpPr>
          <p:cNvPr id="225" name="Google Shape;225;p30"/>
          <p:cNvSpPr txBox="1"/>
          <p:nvPr/>
        </p:nvSpPr>
        <p:spPr>
          <a:xfrm>
            <a:off x="2007125" y="3344700"/>
            <a:ext cx="159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Softmax</a:t>
            </a:r>
            <a:endParaRPr sz="2400"/>
          </a:p>
        </p:txBody>
      </p:sp>
      <p:sp>
        <p:nvSpPr>
          <p:cNvPr id="226" name="Google Shape;226;p30"/>
          <p:cNvSpPr txBox="1"/>
          <p:nvPr/>
        </p:nvSpPr>
        <p:spPr>
          <a:xfrm>
            <a:off x="4703225" y="3344700"/>
            <a:ext cx="300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Cross-Entropy</a:t>
            </a:r>
            <a:endParaRPr sz="2400"/>
          </a:p>
        </p:txBody>
      </p:sp>
      <p:pic>
        <p:nvPicPr>
          <p:cNvPr id="227" name="Google Shape;22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2625" y="3497096"/>
            <a:ext cx="1207100" cy="13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34850" y="3497099"/>
            <a:ext cx="904875" cy="40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0"/>
          <p:cNvPicPr preferRelativeResize="0"/>
          <p:nvPr/>
        </p:nvPicPr>
        <p:blipFill rotWithShape="1">
          <a:blip r:embed="rId6">
            <a:alphaModFix/>
          </a:blip>
          <a:srcRect b="1656" l="1967" r="73919" t="2604"/>
          <a:stretch/>
        </p:blipFill>
        <p:spPr>
          <a:xfrm>
            <a:off x="337050" y="1192825"/>
            <a:ext cx="836574" cy="18764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관련 이미지" id="230" name="Google Shape;230;p30"/>
          <p:cNvPicPr preferRelativeResize="0"/>
          <p:nvPr/>
        </p:nvPicPr>
        <p:blipFill rotWithShape="1">
          <a:blip r:embed="rId7">
            <a:alphaModFix/>
          </a:blip>
          <a:srcRect b="0" l="0" r="0" t="14266"/>
          <a:stretch/>
        </p:blipFill>
        <p:spPr>
          <a:xfrm>
            <a:off x="3970775" y="888925"/>
            <a:ext cx="4474099" cy="213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0"/>
          <p:cNvPicPr preferRelativeResize="0"/>
          <p:nvPr/>
        </p:nvPicPr>
        <p:blipFill rotWithShape="1">
          <a:blip r:embed="rId8">
            <a:alphaModFix/>
          </a:blip>
          <a:srcRect b="0" l="78159" r="0" t="0"/>
          <a:stretch/>
        </p:blipFill>
        <p:spPr>
          <a:xfrm>
            <a:off x="8216275" y="1095075"/>
            <a:ext cx="689350" cy="17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Thanks</a:t>
            </a:r>
            <a:endParaRPr/>
          </a:p>
        </p:txBody>
      </p:sp>
      <p:sp>
        <p:nvSpPr>
          <p:cNvPr id="237" name="Google Shape;237;p31"/>
          <p:cNvSpPr txBox="1"/>
          <p:nvPr/>
        </p:nvSpPr>
        <p:spPr>
          <a:xfrm>
            <a:off x="311700" y="4388800"/>
            <a:ext cx="85206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595959"/>
                </a:solidFill>
              </a:rPr>
              <a:t>FinanceData.KR</a:t>
            </a:r>
            <a:r>
              <a:rPr lang="ko" sz="2400">
                <a:solidFill>
                  <a:srgbClr val="595959"/>
                </a:solidFill>
              </a:rPr>
              <a:t> 2020</a:t>
            </a:r>
            <a:endParaRPr sz="24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200" y="800100"/>
            <a:ext cx="8421774" cy="29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52400" y="4613400"/>
            <a:ext cx="8134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u="sng">
                <a:solidFill>
                  <a:schemeClr val="hlink"/>
                </a:solidFill>
                <a:hlinkClick r:id="rId4"/>
              </a:rPr>
              <a:t>https://hadrienj.github.io/posts/Deep-Learning-Book-Series-2.1-Scalars-Vectors-Matrices-and-Tensors/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16576" l="50746" r="0" t="7000"/>
          <a:stretch/>
        </p:blipFill>
        <p:spPr>
          <a:xfrm>
            <a:off x="223625" y="1277600"/>
            <a:ext cx="4251540" cy="24077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Perceptron</a:t>
            </a:r>
            <a:endParaRPr b="1"/>
          </a:p>
        </p:txBody>
      </p:sp>
      <p:sp>
        <p:nvSpPr>
          <p:cNvPr id="70" name="Google Shape;70;p15"/>
          <p:cNvSpPr txBox="1"/>
          <p:nvPr/>
        </p:nvSpPr>
        <p:spPr>
          <a:xfrm>
            <a:off x="3403675" y="3953600"/>
            <a:ext cx="12675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4"/>
              </a:rPr>
              <a:t>http://bit.ly/2Zaijqz</a:t>
            </a:r>
            <a:r>
              <a:rPr lang="ko" sz="1000"/>
              <a:t> </a:t>
            </a:r>
            <a:endParaRPr sz="100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21450" y="753312"/>
            <a:ext cx="3636876" cy="363687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5896050" y="4293425"/>
            <a:ext cx="30000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u="sng">
                <a:solidFill>
                  <a:schemeClr val="hlink"/>
                </a:solidFill>
                <a:hlinkClick r:id="rId6"/>
              </a:rPr>
              <a:t>https://en.wikipedia.org/wiki/Perceptron</a:t>
            </a:r>
            <a:endParaRPr sz="900"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7">
            <a:alphaModFix/>
          </a:blip>
          <a:srcRect b="34835" l="19563" r="31577" t="59789"/>
          <a:stretch/>
        </p:blipFill>
        <p:spPr>
          <a:xfrm>
            <a:off x="1571425" y="3685300"/>
            <a:ext cx="2662699" cy="2199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4832750" y="4485900"/>
            <a:ext cx="488700" cy="510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16576" l="0" r="50236" t="7000"/>
          <a:stretch/>
        </p:blipFill>
        <p:spPr>
          <a:xfrm>
            <a:off x="2836825" y="513425"/>
            <a:ext cx="1866124" cy="104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XOR Problem</a:t>
            </a:r>
            <a:endParaRPr b="1"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0" l="0" r="49236" t="0"/>
          <a:stretch/>
        </p:blipFill>
        <p:spPr>
          <a:xfrm>
            <a:off x="198150" y="1355675"/>
            <a:ext cx="1779599" cy="195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 b="24028" l="51444" r="0" t="27231"/>
          <a:stretch/>
        </p:blipFill>
        <p:spPr>
          <a:xfrm>
            <a:off x="160650" y="3222232"/>
            <a:ext cx="2726500" cy="1529993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98150" y="4728800"/>
            <a:ext cx="12633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u="sng">
                <a:solidFill>
                  <a:schemeClr val="hlink"/>
                </a:solidFill>
                <a:hlinkClick r:id="rId4"/>
              </a:rPr>
              <a:t>http://bit.ly/2PLnzhi</a:t>
            </a:r>
            <a:r>
              <a:rPr lang="ko" sz="900">
                <a:solidFill>
                  <a:schemeClr val="dk1"/>
                </a:solidFill>
              </a:rPr>
              <a:t> </a:t>
            </a:r>
            <a:endParaRPr sz="900"/>
          </a:p>
        </p:txBody>
      </p:sp>
      <p:sp>
        <p:nvSpPr>
          <p:cNvPr id="84" name="Google Shape;84;p16"/>
          <p:cNvSpPr txBox="1"/>
          <p:nvPr/>
        </p:nvSpPr>
        <p:spPr>
          <a:xfrm>
            <a:off x="7530675" y="4705100"/>
            <a:ext cx="15522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5"/>
              </a:rPr>
              <a:t>http://bit.ly/2MhOyi2</a:t>
            </a:r>
            <a:r>
              <a:rPr lang="ko" sz="1000">
                <a:solidFill>
                  <a:schemeClr val="dk1"/>
                </a:solidFill>
              </a:rPr>
              <a:t> </a:t>
            </a:r>
            <a:endParaRPr sz="1000"/>
          </a:p>
        </p:txBody>
      </p:sp>
      <p:pic>
        <p:nvPicPr>
          <p:cNvPr id="85" name="Google Shape;85;p16"/>
          <p:cNvPicPr preferRelativeResize="0"/>
          <p:nvPr/>
        </p:nvPicPr>
        <p:blipFill rotWithShape="1">
          <a:blip r:embed="rId6">
            <a:alphaModFix/>
          </a:blip>
          <a:srcRect b="35163" l="25545" r="0" t="9206"/>
          <a:stretch/>
        </p:blipFill>
        <p:spPr>
          <a:xfrm>
            <a:off x="2820450" y="215200"/>
            <a:ext cx="3712800" cy="146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6">
            <a:alphaModFix/>
          </a:blip>
          <a:srcRect b="0" l="0" r="0" t="67377"/>
          <a:stretch/>
        </p:blipFill>
        <p:spPr>
          <a:xfrm>
            <a:off x="2887150" y="1643750"/>
            <a:ext cx="4716125" cy="81054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6598525" y="120200"/>
            <a:ext cx="24843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u="sng">
                <a:solidFill>
                  <a:schemeClr val="hlink"/>
                </a:solidFill>
                <a:hlinkClick r:id="rId7"/>
              </a:rPr>
              <a:t>https://youtu.be/kNPGXgzxoHw</a:t>
            </a:r>
            <a:r>
              <a:rPr lang="ko" sz="1100">
                <a:solidFill>
                  <a:schemeClr val="dk1"/>
                </a:solidFill>
              </a:rPr>
              <a:t> </a:t>
            </a:r>
            <a:endParaRPr sz="1100"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887150" y="2454300"/>
            <a:ext cx="4716124" cy="251906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98825" y="692925"/>
            <a:ext cx="278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400">
                <a:solidFill>
                  <a:srgbClr val="A61C00"/>
                </a:solidFill>
              </a:rPr>
              <a:t>MLP can solve XOR</a:t>
            </a:r>
            <a:endParaRPr b="1" sz="1400">
              <a:solidFill>
                <a:srgbClr val="A61C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Representation Learning</a:t>
            </a:r>
            <a:endParaRPr b="1"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98825" y="668000"/>
            <a:ext cx="8733600" cy="3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discover the representations needed for </a:t>
            </a:r>
            <a:r>
              <a:rPr lang="ko" sz="100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feature</a:t>
            </a:r>
            <a:r>
              <a:rPr lang="ko" sz="1000">
                <a:solidFill>
                  <a:srgbClr val="222222"/>
                </a:solidFill>
                <a:highlight>
                  <a:srgbClr val="FFFFFF"/>
                </a:highlight>
              </a:rPr>
              <a:t> detection or classification from raw data (=</a:t>
            </a:r>
            <a:r>
              <a:rPr b="1" lang="ko" sz="13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Feature learning</a:t>
            </a:r>
            <a:r>
              <a:rPr lang="ko" sz="1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endParaRPr sz="10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825" y="1261700"/>
            <a:ext cx="2293375" cy="359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8425" y="3763025"/>
            <a:ext cx="5966897" cy="12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129375" y="4782825"/>
            <a:ext cx="14262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6"/>
              </a:rPr>
              <a:t>http://bit.ly/2Qcycsg</a:t>
            </a:r>
            <a:r>
              <a:rPr lang="ko" sz="1000">
                <a:solidFill>
                  <a:schemeClr val="dk1"/>
                </a:solidFill>
              </a:rPr>
              <a:t> </a:t>
            </a:r>
            <a:endParaRPr sz="1000"/>
          </a:p>
        </p:txBody>
      </p:sp>
      <p:sp>
        <p:nvSpPr>
          <p:cNvPr id="99" name="Google Shape;99;p17"/>
          <p:cNvSpPr txBox="1"/>
          <p:nvPr/>
        </p:nvSpPr>
        <p:spPr>
          <a:xfrm>
            <a:off x="2966150" y="3175975"/>
            <a:ext cx="5866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31313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뉴럴네트워크 (= </a:t>
            </a:r>
            <a:r>
              <a:rPr b="1" lang="ko" sz="1200">
                <a:solidFill>
                  <a:srgbClr val="303030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representation learner</a:t>
            </a:r>
            <a:r>
              <a:rPr b="1" lang="ko" sz="1100">
                <a:solidFill>
                  <a:srgbClr val="303030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br>
              <a:rPr b="1" lang="ko" sz="1100">
                <a:solidFill>
                  <a:srgbClr val="303030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 sz="1000">
                <a:solidFill>
                  <a:srgbClr val="31313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선형으로 분리할 수 없는 데이터를 선형 분리가 가능하게끔 데이터가 변형</a:t>
            </a:r>
            <a:endParaRPr sz="1000">
              <a:solidFill>
                <a:srgbClr val="31313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66150" y="1178875"/>
            <a:ext cx="4551601" cy="210514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7664300" y="1261700"/>
            <a:ext cx="13752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8"/>
              </a:rPr>
              <a:t>http://bit.ly/2EJrOUi</a:t>
            </a:r>
            <a:r>
              <a:rPr lang="ko" sz="1000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Loss, </a:t>
            </a:r>
            <a:r>
              <a:rPr b="1" lang="ko"/>
              <a:t>Error, Cost</a:t>
            </a:r>
            <a:endParaRPr b="1"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75" y="799925"/>
            <a:ext cx="4594386" cy="338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 rotWithShape="1">
          <a:blip r:embed="rId4">
            <a:alphaModFix/>
          </a:blip>
          <a:srcRect b="0" l="0" r="0" t="33871"/>
          <a:stretch/>
        </p:blipFill>
        <p:spPr>
          <a:xfrm>
            <a:off x="4760600" y="871700"/>
            <a:ext cx="4159676" cy="63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/>
          <p:nvPr/>
        </p:nvSpPr>
        <p:spPr>
          <a:xfrm rot="-1999957">
            <a:off x="1722219" y="2232822"/>
            <a:ext cx="560147" cy="341562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5179200" y="4397650"/>
            <a:ext cx="3705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" sz="1600">
                <a:solidFill>
                  <a:schemeClr val="dk1"/>
                </a:solidFill>
              </a:rPr>
              <a:t>E</a:t>
            </a:r>
            <a:r>
              <a:rPr lang="ko" sz="1600">
                <a:solidFill>
                  <a:schemeClr val="dk1"/>
                </a:solidFill>
              </a:rPr>
              <a:t>rror - population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ko" sz="1600">
                <a:solidFill>
                  <a:schemeClr val="dk1"/>
                </a:solidFill>
              </a:rPr>
              <a:t>Residual</a:t>
            </a:r>
            <a:r>
              <a:rPr lang="ko" sz="1600">
                <a:solidFill>
                  <a:schemeClr val="dk1"/>
                </a:solidFill>
              </a:rPr>
              <a:t> -</a:t>
            </a:r>
            <a:r>
              <a:rPr lang="ko" sz="1600">
                <a:solidFill>
                  <a:schemeClr val="dk1"/>
                </a:solidFill>
              </a:rPr>
              <a:t> sample </a:t>
            </a:r>
            <a:endParaRPr sz="1600"/>
          </a:p>
        </p:txBody>
      </p:sp>
      <p:sp>
        <p:nvSpPr>
          <p:cNvPr id="111" name="Google Shape;111;p18"/>
          <p:cNvSpPr/>
          <p:nvPr/>
        </p:nvSpPr>
        <p:spPr>
          <a:xfrm rot="1836">
            <a:off x="2477200" y="2737427"/>
            <a:ext cx="2246400" cy="748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Model</a:t>
            </a:r>
            <a:endParaRPr b="1"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75" y="799925"/>
            <a:ext cx="4594386" cy="338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 rotWithShape="1">
          <a:blip r:embed="rId4">
            <a:alphaModFix/>
          </a:blip>
          <a:srcRect b="65147" l="0" r="0" t="0"/>
          <a:stretch/>
        </p:blipFill>
        <p:spPr>
          <a:xfrm>
            <a:off x="4723750" y="799925"/>
            <a:ext cx="4204576" cy="33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/>
          <p:nvPr/>
        </p:nvSpPr>
        <p:spPr>
          <a:xfrm>
            <a:off x="2293252" y="2457038"/>
            <a:ext cx="928200" cy="34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/>
          <p:nvPr/>
        </p:nvSpPr>
        <p:spPr>
          <a:xfrm>
            <a:off x="1268500" y="2292675"/>
            <a:ext cx="739200" cy="34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/>
          <p:nvPr/>
        </p:nvSpPr>
        <p:spPr>
          <a:xfrm rot="-1999957">
            <a:off x="1722219" y="2232822"/>
            <a:ext cx="560147" cy="341562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 rot="1836">
            <a:off x="2477200" y="2737427"/>
            <a:ext cx="2246400" cy="748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H(x) = Wx + b" id="123" name="Google Shape;123;p19" title="MathEquation,#0015f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8850" y="1947339"/>
            <a:ext cx="1768274" cy="30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6">
            <a:alphaModFix/>
          </a:blip>
          <a:srcRect b="76463" l="0" r="29283" t="0"/>
          <a:stretch/>
        </p:blipFill>
        <p:spPr>
          <a:xfrm>
            <a:off x="4873550" y="1327475"/>
            <a:ext cx="3817805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/>
          <p:nvPr/>
        </p:nvSpPr>
        <p:spPr>
          <a:xfrm>
            <a:off x="1752376" y="2828650"/>
            <a:ext cx="428700" cy="34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/>
          <p:nvPr/>
        </p:nvSpPr>
        <p:spPr>
          <a:xfrm rot="1836">
            <a:off x="1674400" y="3170644"/>
            <a:ext cx="2246400" cy="30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Cost function</a:t>
            </a:r>
            <a:endParaRPr b="1"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75" y="799925"/>
            <a:ext cx="4594386" cy="3382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st(W)=\frac { 1 }{ m } \sum _{i=1}^{m}{ { (W{ x }_{ i }-y_{ i } })^{ 2 } }" id="133" name="Google Shape;133;p20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8650" y="1560525"/>
            <a:ext cx="4122818" cy="438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(x) = Wx + b" id="134" name="Google Shape;134;p20" title="MathEquation,#0015f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8650" y="1049000"/>
            <a:ext cx="1961650" cy="33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 rotWithShape="1">
          <a:blip r:embed="rId6">
            <a:alphaModFix/>
          </a:blip>
          <a:srcRect b="22504" l="0" r="0" t="0"/>
          <a:stretch/>
        </p:blipFill>
        <p:spPr>
          <a:xfrm>
            <a:off x="4878650" y="3233047"/>
            <a:ext cx="3689000" cy="128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129375" y="17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Linear Regression</a:t>
            </a:r>
            <a:endParaRPr b="1"/>
          </a:p>
        </p:txBody>
      </p:sp>
      <p:sp>
        <p:nvSpPr>
          <p:cNvPr id="141" name="Google Shape;141;p21"/>
          <p:cNvSpPr txBox="1"/>
          <p:nvPr/>
        </p:nvSpPr>
        <p:spPr>
          <a:xfrm>
            <a:off x="5750875" y="94925"/>
            <a:ext cx="32469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"Regression toward the mean" </a:t>
            </a:r>
            <a:r>
              <a:rPr b="1" lang="ko" sz="900">
                <a:solidFill>
                  <a:schemeClr val="dk1"/>
                </a:solidFill>
                <a:highlight>
                  <a:srgbClr val="F8F9FA"/>
                </a:highlight>
              </a:rPr>
              <a:t>Sir Francis Galton (1822 ~ 1911)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75" y="799925"/>
            <a:ext cx="4594386" cy="3382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st(W)=\frac { 1 }{ m } \sum _{i=1}^{m}{ { (W{ x }_{ i }-y_{ i } })^{ 2 } }" id="143" name="Google Shape;143;p21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8650" y="1560525"/>
            <a:ext cx="4122818" cy="438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(x) = Wx + b" id="144" name="Google Shape;144;p21" title="MathEquation,#0015f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8650" y="1049000"/>
            <a:ext cx="1961650" cy="335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underset{W,b}{minimize} \ cost(W,b)" id="145" name="Google Shape;145;p21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03900" y="2174175"/>
            <a:ext cx="2663756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/>
        </p:nvSpPr>
        <p:spPr>
          <a:xfrm>
            <a:off x="4878650" y="2174175"/>
            <a:ext cx="15771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</a:rPr>
              <a:t>Goal: </a:t>
            </a:r>
            <a:endParaRPr b="1" sz="1800"/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78649" y="3233039"/>
            <a:ext cx="3689000" cy="1662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